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4883b303b6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4883b303b6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883b303b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883b303b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883b303b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883b303b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883b303b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4883b303b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883b303b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883b303b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883b303b6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883b303b6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883b303b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883b303b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883b303b6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883b303b6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4883b303b6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4883b303b6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703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Sat-to-Map</a:t>
            </a:r>
            <a:endParaRPr/>
          </a:p>
        </p:txBody>
      </p:sp>
      <p:sp>
        <p:nvSpPr>
          <p:cNvPr id="87" name="Google Shape;87;p13"/>
          <p:cNvSpPr txBox="1"/>
          <p:nvPr>
            <p:ph idx="1" type="subTitle"/>
          </p:nvPr>
        </p:nvSpPr>
        <p:spPr>
          <a:xfrm>
            <a:off x="4913475" y="4028600"/>
            <a:ext cx="3289200" cy="7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Shagun Uppal (2016088)</a:t>
            </a:r>
            <a:endParaRPr/>
          </a:p>
          <a:p>
            <a:pPr indent="0" lvl="0" marL="0" rtl="0" algn="l">
              <a:spcBef>
                <a:spcPts val="0"/>
              </a:spcBef>
              <a:spcAft>
                <a:spcPts val="0"/>
              </a:spcAft>
              <a:buNone/>
            </a:pPr>
            <a:r>
              <a:rPr lang="en"/>
              <a:t>Sarthak Bhagat (2016189)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Individual Contribution </a:t>
            </a:r>
            <a:endParaRPr sz="3000"/>
          </a:p>
        </p:txBody>
      </p:sp>
      <p:sp>
        <p:nvSpPr>
          <p:cNvPr id="151" name="Google Shape;151;p22"/>
          <p:cNvSpPr txBox="1"/>
          <p:nvPr>
            <p:ph idx="1" type="body"/>
          </p:nvPr>
        </p:nvSpPr>
        <p:spPr>
          <a:xfrm>
            <a:off x="729450" y="2231275"/>
            <a:ext cx="7688700" cy="2556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u="sng"/>
              <a:t>Shagun Uppal </a:t>
            </a:r>
            <a:endParaRPr u="sng"/>
          </a:p>
          <a:p>
            <a:pPr indent="-298450" lvl="1" marL="914400" rtl="0" algn="l">
              <a:spcBef>
                <a:spcPts val="0"/>
              </a:spcBef>
              <a:spcAft>
                <a:spcPts val="0"/>
              </a:spcAft>
              <a:buSzPts val="1100"/>
              <a:buChar char="○"/>
            </a:pPr>
            <a:r>
              <a:rPr lang="en"/>
              <a:t>Data Processing</a:t>
            </a:r>
            <a:endParaRPr/>
          </a:p>
          <a:p>
            <a:pPr indent="-298450" lvl="1" marL="914400" rtl="0" algn="l">
              <a:spcBef>
                <a:spcPts val="0"/>
              </a:spcBef>
              <a:spcAft>
                <a:spcPts val="0"/>
              </a:spcAft>
              <a:buSzPts val="1100"/>
              <a:buChar char="○"/>
            </a:pPr>
            <a:r>
              <a:rPr lang="en"/>
              <a:t>Train a Generative Adversarial Network</a:t>
            </a:r>
            <a:endParaRPr/>
          </a:p>
          <a:p>
            <a:pPr indent="-298450" lvl="1" marL="914400" rtl="0" algn="l">
              <a:spcBef>
                <a:spcPts val="0"/>
              </a:spcBef>
              <a:spcAft>
                <a:spcPts val="0"/>
              </a:spcAft>
              <a:buSzPts val="1100"/>
              <a:buChar char="○"/>
            </a:pPr>
            <a:r>
              <a:rPr lang="en"/>
              <a:t>Analysis and Plots</a:t>
            </a:r>
            <a:endParaRPr/>
          </a:p>
          <a:p>
            <a:pPr indent="-311150" lvl="0" marL="457200" rtl="0" algn="l">
              <a:spcBef>
                <a:spcPts val="0"/>
              </a:spcBef>
              <a:spcAft>
                <a:spcPts val="0"/>
              </a:spcAft>
              <a:buSzPts val="1300"/>
              <a:buChar char="●"/>
            </a:pPr>
            <a:r>
              <a:rPr lang="en" u="sng"/>
              <a:t>Sarthak Bhagat</a:t>
            </a:r>
            <a:endParaRPr u="sng"/>
          </a:p>
          <a:p>
            <a:pPr indent="-298450" lvl="1" marL="914400" rtl="0" algn="l">
              <a:spcBef>
                <a:spcPts val="0"/>
              </a:spcBef>
              <a:spcAft>
                <a:spcPts val="0"/>
              </a:spcAft>
              <a:buSzPts val="1100"/>
              <a:buChar char="○"/>
            </a:pPr>
            <a:r>
              <a:rPr lang="en"/>
              <a:t>Web </a:t>
            </a:r>
            <a:r>
              <a:rPr lang="en"/>
              <a:t>Scraping</a:t>
            </a:r>
            <a:r>
              <a:rPr lang="en"/>
              <a:t> for obtaining satellite and map images of Indian landscapes</a:t>
            </a:r>
            <a:endParaRPr/>
          </a:p>
          <a:p>
            <a:pPr indent="-298450" lvl="1" marL="914400" rtl="0" algn="l">
              <a:spcBef>
                <a:spcPts val="0"/>
              </a:spcBef>
              <a:spcAft>
                <a:spcPts val="0"/>
              </a:spcAft>
              <a:buSzPts val="1100"/>
              <a:buChar char="○"/>
            </a:pPr>
            <a:r>
              <a:rPr lang="en"/>
              <a:t>Train a Variational Autoencoder</a:t>
            </a:r>
            <a:endParaRPr/>
          </a:p>
          <a:p>
            <a:pPr indent="-298450" lvl="1" marL="914400" rtl="0" algn="l">
              <a:spcBef>
                <a:spcPts val="0"/>
              </a:spcBef>
              <a:spcAft>
                <a:spcPts val="0"/>
              </a:spcAft>
              <a:buSzPts val="1100"/>
              <a:buChar char="○"/>
            </a:pPr>
            <a:r>
              <a:rPr lang="en"/>
              <a:t>Train a Convolutional Neural Network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Learning mappings from one image to another has been a problem of great interest since recent times in the field of image analysis, computer vision and learning models. </a:t>
            </a:r>
            <a:endParaRPr sz="1800"/>
          </a:p>
          <a:p>
            <a:pPr indent="0" lvl="0" marL="0" rtl="0" algn="l">
              <a:spcBef>
                <a:spcPts val="1600"/>
              </a:spcBef>
              <a:spcAft>
                <a:spcPts val="1600"/>
              </a:spcAft>
              <a:buNone/>
            </a:pPr>
            <a:r>
              <a:rPr lang="en" sz="1800"/>
              <a:t>With this project, we aim to develop an image-to-image learning model, which will be able to synthesis an aerial map image of a given satellite image.</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Dataset Used </a:t>
            </a:r>
            <a:endParaRPr sz="3000"/>
          </a:p>
        </p:txBody>
      </p:sp>
      <p:sp>
        <p:nvSpPr>
          <p:cNvPr id="99" name="Google Shape;99;p15"/>
          <p:cNvSpPr txBox="1"/>
          <p:nvPr>
            <p:ph idx="1" type="body"/>
          </p:nvPr>
        </p:nvSpPr>
        <p:spPr>
          <a:xfrm>
            <a:off x="729450" y="2078875"/>
            <a:ext cx="8033100" cy="2390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The dataset containing satellite images and their corresponding map images obtained via web-</a:t>
            </a:r>
            <a:r>
              <a:rPr lang="en" sz="1600"/>
              <a:t>scraping from Google Maps provided publicly by UC Berkeley</a:t>
            </a:r>
            <a:r>
              <a:rPr lang="en" sz="1600"/>
              <a:t> CS Dept.</a:t>
            </a:r>
            <a:endParaRPr sz="1600"/>
          </a:p>
          <a:p>
            <a:pPr indent="-330200" lvl="0" marL="457200" rtl="0" algn="l">
              <a:spcBef>
                <a:spcPts val="0"/>
              </a:spcBef>
              <a:spcAft>
                <a:spcPts val="0"/>
              </a:spcAft>
              <a:buSzPts val="1600"/>
              <a:buChar char="●"/>
            </a:pPr>
            <a:r>
              <a:rPr lang="en" sz="1600"/>
              <a:t>The dataset contained a total of 2194 (train + test) such pairs.</a:t>
            </a:r>
            <a:endParaRPr sz="1600"/>
          </a:p>
          <a:p>
            <a:pPr indent="-330200" lvl="0" marL="457200" rtl="0" algn="l">
              <a:spcBef>
                <a:spcPts val="0"/>
              </a:spcBef>
              <a:spcAft>
                <a:spcPts val="0"/>
              </a:spcAft>
              <a:buSzPts val="1600"/>
              <a:buChar char="●"/>
            </a:pPr>
            <a:r>
              <a:rPr lang="en" sz="1600"/>
              <a:t>Original Size of image was 1200x600, which was cropped to get map and satellite image of size 600x600 each.</a:t>
            </a:r>
            <a:endParaRPr sz="1600"/>
          </a:p>
          <a:p>
            <a:pPr indent="-330200" lvl="0" marL="457200" rtl="0" algn="l">
              <a:spcBef>
                <a:spcPts val="0"/>
              </a:spcBef>
              <a:spcAft>
                <a:spcPts val="0"/>
              </a:spcAft>
              <a:buSzPts val="1600"/>
              <a:buChar char="●"/>
            </a:pPr>
            <a:r>
              <a:rPr lang="en" sz="1600"/>
              <a:t>These images were then resized to obtain images of size 128x128 each.</a:t>
            </a:r>
            <a:endParaRPr sz="1600"/>
          </a:p>
          <a:p>
            <a:pPr indent="-330200" lvl="0" marL="457200" rtl="0" algn="l">
              <a:spcBef>
                <a:spcPts val="0"/>
              </a:spcBef>
              <a:spcAft>
                <a:spcPts val="0"/>
              </a:spcAft>
              <a:buSzPts val="1600"/>
              <a:buChar char="●"/>
            </a:pPr>
            <a:r>
              <a:rPr lang="en" sz="1600"/>
              <a:t>We also web-scraped images of Indian landscape to test our already trained models.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Approaches Used</a:t>
            </a:r>
            <a:endParaRPr sz="3000"/>
          </a:p>
        </p:txBody>
      </p:sp>
      <p:sp>
        <p:nvSpPr>
          <p:cNvPr id="105" name="Google Shape;105;p16"/>
          <p:cNvSpPr txBox="1"/>
          <p:nvPr>
            <p:ph idx="1" type="body"/>
          </p:nvPr>
        </p:nvSpPr>
        <p:spPr>
          <a:xfrm>
            <a:off x="729450" y="2078875"/>
            <a:ext cx="7688700" cy="2525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 sz="1500" u="sng"/>
              <a:t>Convolutional Neural Networks</a:t>
            </a:r>
            <a:r>
              <a:rPr b="1" lang="en" sz="1500"/>
              <a:t> (Baseline)</a:t>
            </a:r>
            <a:r>
              <a:rPr lang="en" sz="1500"/>
              <a:t>:</a:t>
            </a:r>
            <a:r>
              <a:rPr lang="en"/>
              <a:t> This is a simple neural network consisting of convolution layers. CNN’s learn on the basis of learning the loss function to enhance the quality of the results, the loss function being manually defined as per the task taken into consideration.</a:t>
            </a:r>
            <a:endParaRPr/>
          </a:p>
          <a:p>
            <a:pPr indent="-311150" lvl="0" marL="457200" rtl="0" algn="l">
              <a:spcBef>
                <a:spcPts val="0"/>
              </a:spcBef>
              <a:spcAft>
                <a:spcPts val="0"/>
              </a:spcAft>
              <a:buSzPts val="1300"/>
              <a:buChar char="●"/>
            </a:pPr>
            <a:r>
              <a:rPr b="1" lang="en" sz="1500" u="sng"/>
              <a:t>Variational Autoencoder:</a:t>
            </a:r>
            <a:r>
              <a:rPr lang="en"/>
              <a:t> This is an autoencoder consisting of an encoder and decoder and a gaussian prior imposed on the latent space. The training approach is based on reducing the reconstruction loss between the predicted and ground truth images. </a:t>
            </a:r>
            <a:endParaRPr/>
          </a:p>
          <a:p>
            <a:pPr indent="-311150" lvl="0" marL="457200" rtl="0" algn="l">
              <a:spcBef>
                <a:spcPts val="0"/>
              </a:spcBef>
              <a:spcAft>
                <a:spcPts val="0"/>
              </a:spcAft>
              <a:buSzPts val="1300"/>
              <a:buChar char="●"/>
            </a:pPr>
            <a:r>
              <a:rPr b="1" lang="en" sz="1500" u="sng"/>
              <a:t>Generative Adversarial Network:</a:t>
            </a:r>
            <a:r>
              <a:rPr lang="en" u="sng"/>
              <a:t> </a:t>
            </a:r>
            <a:r>
              <a:rPr lang="en"/>
              <a:t>This is a complex model consisting of a generator capable of producing fake data samples (images in our case) and a discriminator whose job is to differentiate between the real and the fake samples. The learning is influenced by the min-max tradeoff between the generator and the discriminator.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Results For Different Models : </a:t>
            </a:r>
            <a:endParaRPr sz="3000"/>
          </a:p>
        </p:txBody>
      </p:sp>
      <p:sp>
        <p:nvSpPr>
          <p:cNvPr id="111" name="Google Shape;111;p17"/>
          <p:cNvSpPr txBox="1"/>
          <p:nvPr>
            <p:ph type="title"/>
          </p:nvPr>
        </p:nvSpPr>
        <p:spPr>
          <a:xfrm>
            <a:off x="1674900" y="4373150"/>
            <a:ext cx="57978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Convolutional Neural Network : 32% (Viewer Score)</a:t>
            </a:r>
            <a:endParaRPr sz="1800"/>
          </a:p>
        </p:txBody>
      </p:sp>
      <p:pic>
        <p:nvPicPr>
          <p:cNvPr id="112" name="Google Shape;112;p17"/>
          <p:cNvPicPr preferRelativeResize="0"/>
          <p:nvPr/>
        </p:nvPicPr>
        <p:blipFill>
          <a:blip r:embed="rId3">
            <a:alphaModFix/>
          </a:blip>
          <a:stretch>
            <a:fillRect/>
          </a:stretch>
        </p:blipFill>
        <p:spPr>
          <a:xfrm>
            <a:off x="815150" y="2042875"/>
            <a:ext cx="7487124" cy="2278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1848000" y="4227350"/>
            <a:ext cx="55047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Variational Autoencoder : 0% (Viewer Score) </a:t>
            </a:r>
            <a:endParaRPr sz="1800"/>
          </a:p>
        </p:txBody>
      </p:sp>
      <p:pic>
        <p:nvPicPr>
          <p:cNvPr id="118" name="Google Shape;118;p18"/>
          <p:cNvPicPr preferRelativeResize="0"/>
          <p:nvPr/>
        </p:nvPicPr>
        <p:blipFill>
          <a:blip r:embed="rId3">
            <a:alphaModFix/>
          </a:blip>
          <a:stretch>
            <a:fillRect/>
          </a:stretch>
        </p:blipFill>
        <p:spPr>
          <a:xfrm>
            <a:off x="340275" y="1424325"/>
            <a:ext cx="8520150" cy="2803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1582050" y="4039150"/>
            <a:ext cx="5979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Generative Adversarial Network : 68% (Viewer Score) </a:t>
            </a:r>
            <a:endParaRPr sz="1800"/>
          </a:p>
        </p:txBody>
      </p:sp>
      <p:pic>
        <p:nvPicPr>
          <p:cNvPr id="124" name="Google Shape;124;p19"/>
          <p:cNvPicPr preferRelativeResize="0"/>
          <p:nvPr/>
        </p:nvPicPr>
        <p:blipFill>
          <a:blip r:embed="rId3">
            <a:alphaModFix/>
          </a:blip>
          <a:stretch>
            <a:fillRect/>
          </a:stretch>
        </p:blipFill>
        <p:spPr>
          <a:xfrm>
            <a:off x="441050" y="1451800"/>
            <a:ext cx="8290449" cy="2540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729450" y="1318650"/>
            <a:ext cx="1665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a:t>
            </a:r>
            <a:endParaRPr/>
          </a:p>
        </p:txBody>
      </p:sp>
      <p:pic>
        <p:nvPicPr>
          <p:cNvPr id="130" name="Google Shape;130;p20"/>
          <p:cNvPicPr preferRelativeResize="0"/>
          <p:nvPr/>
        </p:nvPicPr>
        <p:blipFill rotWithShape="1">
          <a:blip r:embed="rId3">
            <a:alphaModFix/>
          </a:blip>
          <a:srcRect b="0" l="11031" r="3116" t="10506"/>
          <a:stretch/>
        </p:blipFill>
        <p:spPr>
          <a:xfrm>
            <a:off x="2909925" y="894275"/>
            <a:ext cx="2976725" cy="1802525"/>
          </a:xfrm>
          <a:prstGeom prst="rect">
            <a:avLst/>
          </a:prstGeom>
          <a:noFill/>
          <a:ln>
            <a:noFill/>
          </a:ln>
        </p:spPr>
      </p:pic>
      <p:pic>
        <p:nvPicPr>
          <p:cNvPr id="131" name="Google Shape;131;p20"/>
          <p:cNvPicPr preferRelativeResize="0"/>
          <p:nvPr/>
        </p:nvPicPr>
        <p:blipFill rotWithShape="1">
          <a:blip r:embed="rId4">
            <a:alphaModFix/>
          </a:blip>
          <a:srcRect b="0" l="9991" r="10079" t="11948"/>
          <a:stretch/>
        </p:blipFill>
        <p:spPr>
          <a:xfrm>
            <a:off x="5911450" y="877850"/>
            <a:ext cx="3048750" cy="1742750"/>
          </a:xfrm>
          <a:prstGeom prst="rect">
            <a:avLst/>
          </a:prstGeom>
          <a:noFill/>
          <a:ln>
            <a:noFill/>
          </a:ln>
        </p:spPr>
      </p:pic>
      <p:pic>
        <p:nvPicPr>
          <p:cNvPr id="132" name="Google Shape;132;p20"/>
          <p:cNvPicPr preferRelativeResize="0"/>
          <p:nvPr/>
        </p:nvPicPr>
        <p:blipFill rotWithShape="1">
          <a:blip r:embed="rId5">
            <a:alphaModFix/>
          </a:blip>
          <a:srcRect b="0" l="7623" r="6332" t="13404"/>
          <a:stretch/>
        </p:blipFill>
        <p:spPr>
          <a:xfrm>
            <a:off x="2945925" y="3271450"/>
            <a:ext cx="2976725" cy="1862950"/>
          </a:xfrm>
          <a:prstGeom prst="rect">
            <a:avLst/>
          </a:prstGeom>
          <a:noFill/>
          <a:ln>
            <a:noFill/>
          </a:ln>
        </p:spPr>
      </p:pic>
      <p:pic>
        <p:nvPicPr>
          <p:cNvPr id="133" name="Google Shape;133;p20"/>
          <p:cNvPicPr preferRelativeResize="0"/>
          <p:nvPr/>
        </p:nvPicPr>
        <p:blipFill rotWithShape="1">
          <a:blip r:embed="rId6">
            <a:alphaModFix/>
          </a:blip>
          <a:srcRect b="0" l="7981" r="4888" t="12533"/>
          <a:stretch/>
        </p:blipFill>
        <p:spPr>
          <a:xfrm>
            <a:off x="6059675" y="3246300"/>
            <a:ext cx="2976725" cy="1862950"/>
          </a:xfrm>
          <a:prstGeom prst="rect">
            <a:avLst/>
          </a:prstGeom>
          <a:noFill/>
          <a:ln>
            <a:noFill/>
          </a:ln>
        </p:spPr>
      </p:pic>
      <p:sp>
        <p:nvSpPr>
          <p:cNvPr id="134" name="Google Shape;134;p20"/>
          <p:cNvSpPr txBox="1"/>
          <p:nvPr/>
        </p:nvSpPr>
        <p:spPr>
          <a:xfrm>
            <a:off x="3670650" y="601850"/>
            <a:ext cx="15969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CNN Train Loss</a:t>
            </a:r>
            <a:endParaRPr/>
          </a:p>
        </p:txBody>
      </p:sp>
      <p:sp>
        <p:nvSpPr>
          <p:cNvPr id="135" name="Google Shape;135;p20"/>
          <p:cNvSpPr txBox="1"/>
          <p:nvPr/>
        </p:nvSpPr>
        <p:spPr>
          <a:xfrm>
            <a:off x="6794850" y="601850"/>
            <a:ext cx="15969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CNN Test Loss</a:t>
            </a:r>
            <a:endParaRPr/>
          </a:p>
        </p:txBody>
      </p:sp>
      <p:sp>
        <p:nvSpPr>
          <p:cNvPr id="136" name="Google Shape;136;p20"/>
          <p:cNvSpPr txBox="1"/>
          <p:nvPr/>
        </p:nvSpPr>
        <p:spPr>
          <a:xfrm>
            <a:off x="3670650" y="2918950"/>
            <a:ext cx="15969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VAE</a:t>
            </a:r>
            <a:r>
              <a:rPr lang="en"/>
              <a:t> Train Loss</a:t>
            </a:r>
            <a:endParaRPr/>
          </a:p>
        </p:txBody>
      </p:sp>
      <p:sp>
        <p:nvSpPr>
          <p:cNvPr id="137" name="Google Shape;137;p20"/>
          <p:cNvSpPr txBox="1"/>
          <p:nvPr/>
        </p:nvSpPr>
        <p:spPr>
          <a:xfrm>
            <a:off x="6898800" y="2893800"/>
            <a:ext cx="1389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VAE</a:t>
            </a:r>
            <a:r>
              <a:rPr lang="en"/>
              <a:t> Test Loss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pic>
        <p:nvPicPr>
          <p:cNvPr id="142" name="Google Shape;142;p21"/>
          <p:cNvPicPr preferRelativeResize="0"/>
          <p:nvPr/>
        </p:nvPicPr>
        <p:blipFill>
          <a:blip r:embed="rId3">
            <a:alphaModFix/>
          </a:blip>
          <a:stretch>
            <a:fillRect/>
          </a:stretch>
        </p:blipFill>
        <p:spPr>
          <a:xfrm>
            <a:off x="1046075" y="2061000"/>
            <a:ext cx="3390900" cy="2228850"/>
          </a:xfrm>
          <a:prstGeom prst="rect">
            <a:avLst/>
          </a:prstGeom>
          <a:noFill/>
          <a:ln>
            <a:noFill/>
          </a:ln>
        </p:spPr>
      </p:pic>
      <p:pic>
        <p:nvPicPr>
          <p:cNvPr id="143" name="Google Shape;143;p21"/>
          <p:cNvPicPr preferRelativeResize="0"/>
          <p:nvPr/>
        </p:nvPicPr>
        <p:blipFill>
          <a:blip r:embed="rId4">
            <a:alphaModFix/>
          </a:blip>
          <a:stretch>
            <a:fillRect/>
          </a:stretch>
        </p:blipFill>
        <p:spPr>
          <a:xfrm>
            <a:off x="4838700" y="1981200"/>
            <a:ext cx="3352800" cy="2228850"/>
          </a:xfrm>
          <a:prstGeom prst="rect">
            <a:avLst/>
          </a:prstGeom>
          <a:noFill/>
          <a:ln>
            <a:noFill/>
          </a:ln>
        </p:spPr>
      </p:pic>
      <p:sp>
        <p:nvSpPr>
          <p:cNvPr id="144" name="Google Shape;144;p21"/>
          <p:cNvSpPr txBox="1"/>
          <p:nvPr/>
        </p:nvSpPr>
        <p:spPr>
          <a:xfrm>
            <a:off x="1316975" y="1493275"/>
            <a:ext cx="2157000" cy="43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GAN Test Loss</a:t>
            </a:r>
            <a:endParaRPr/>
          </a:p>
        </p:txBody>
      </p:sp>
      <p:sp>
        <p:nvSpPr>
          <p:cNvPr id="145" name="Google Shape;145;p21"/>
          <p:cNvSpPr txBox="1"/>
          <p:nvPr/>
        </p:nvSpPr>
        <p:spPr>
          <a:xfrm>
            <a:off x="5660375" y="1493275"/>
            <a:ext cx="2157000" cy="43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Generator Train Loss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